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664" r:id="rId2"/>
    <p:sldId id="665" r:id="rId3"/>
    <p:sldId id="666" r:id="rId4"/>
    <p:sldId id="667" r:id="rId5"/>
    <p:sldId id="668" r:id="rId6"/>
    <p:sldId id="669" r:id="rId7"/>
    <p:sldId id="670" r:id="rId8"/>
    <p:sldId id="671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686" r:id="rId24"/>
    <p:sldId id="687" r:id="rId25"/>
    <p:sldId id="688" r:id="rId26"/>
    <p:sldId id="689" r:id="rId27"/>
    <p:sldId id="690" r:id="rId28"/>
    <p:sldId id="691" r:id="rId29"/>
    <p:sldId id="692" r:id="rId30"/>
    <p:sldId id="693" r:id="rId31"/>
    <p:sldId id="694" r:id="rId32"/>
  </p:sldIdLst>
  <p:sldSz cx="9144000" cy="6858000" type="screen4x3"/>
  <p:notesSz cx="9925050" cy="67960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B00"/>
    <a:srgbClr val="FBB7B7"/>
    <a:srgbClr val="FF6666"/>
    <a:srgbClr val="FF0000"/>
    <a:srgbClr val="FF0080"/>
    <a:srgbClr val="DADD34"/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236" autoAdjust="0"/>
  </p:normalViewPr>
  <p:slideViewPr>
    <p:cSldViewPr>
      <p:cViewPr>
        <p:scale>
          <a:sx n="103" d="100"/>
          <a:sy n="103" d="100"/>
        </p:scale>
        <p:origin x="-480" y="-32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972"/>
        <p:guide pos="3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109" y="0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DF2-C6EA-E74A-AE03-E3FFBD43675E}" type="datetimeFigureOut">
              <a:rPr lang="en-US" smtClean="0"/>
              <a:t>31/10/2011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4762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109" y="6454762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C0338-6385-944D-8706-B32062A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3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925050" cy="67960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5622109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7250" cy="254793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92273" y="3228468"/>
            <a:ext cx="7940504" cy="30578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6454762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622109" y="6454762"/>
            <a:ext cx="4300622" cy="3391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24139" indent="-3746703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109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217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326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434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D58E951-2A82-7244-AF49-8348786DCE57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1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4213" y="527050"/>
            <a:ext cx="3379787" cy="253365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9852" y="3221431"/>
            <a:ext cx="7194619" cy="30605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2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2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600202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1" y="6245227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jpeg"/><Relationship Id="rId5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.jpeg"/><Relationship Id="rId5" Type="http://schemas.microsoft.com/office/2007/relationships/hdphoto" Target="../media/hdphoto7.wdp"/><Relationship Id="rId6" Type="http://schemas.openxmlformats.org/officeDocument/2006/relationships/image" Target="../media/image9.jpeg"/><Relationship Id="rId7" Type="http://schemas.microsoft.com/office/2007/relationships/hdphoto" Target="../media/hdphoto8.wdp"/><Relationship Id="rId8" Type="http://schemas.openxmlformats.org/officeDocument/2006/relationships/image" Target="../media/image10.jpeg"/><Relationship Id="rId9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1" Type="http://schemas.microsoft.com/office/2007/relationships/hdphoto" Target="../media/hdphoto14.wdp"/><Relationship Id="rId12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10.wdp"/><Relationship Id="rId4" Type="http://schemas.openxmlformats.org/officeDocument/2006/relationships/image" Target="../media/image8.jpeg"/><Relationship Id="rId5" Type="http://schemas.microsoft.com/office/2007/relationships/hdphoto" Target="../media/hdphoto11.wdp"/><Relationship Id="rId6" Type="http://schemas.openxmlformats.org/officeDocument/2006/relationships/image" Target="../media/image9.jpeg"/><Relationship Id="rId7" Type="http://schemas.microsoft.com/office/2007/relationships/hdphoto" Target="../media/hdphoto12.wdp"/><Relationship Id="rId8" Type="http://schemas.openxmlformats.org/officeDocument/2006/relationships/image" Target="../media/image10.jpeg"/><Relationship Id="rId9" Type="http://schemas.microsoft.com/office/2007/relationships/hdphoto" Target="../media/hdphoto13.wdp"/><Relationship Id="rId10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openxmlformats.org/officeDocument/2006/relationships/image" Target="../media/image10.jpeg"/><Relationship Id="rId13" Type="http://schemas.microsoft.com/office/2007/relationships/hdphoto" Target="../media/hdphoto2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16.wdp"/><Relationship Id="rId4" Type="http://schemas.openxmlformats.org/officeDocument/2006/relationships/image" Target="../media/image8.jpeg"/><Relationship Id="rId5" Type="http://schemas.microsoft.com/office/2007/relationships/hdphoto" Target="../media/hdphoto17.wdp"/><Relationship Id="rId6" Type="http://schemas.openxmlformats.org/officeDocument/2006/relationships/image" Target="../media/image12.jpeg"/><Relationship Id="rId7" Type="http://schemas.microsoft.com/office/2007/relationships/hdphoto" Target="../media/hdphoto18.wdp"/><Relationship Id="rId8" Type="http://schemas.openxmlformats.org/officeDocument/2006/relationships/image" Target="../media/image13.jpeg"/><Relationship Id="rId9" Type="http://schemas.microsoft.com/office/2007/relationships/hdphoto" Target="../media/hdphoto19.wdp"/><Relationship Id="rId10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1" Type="http://schemas.microsoft.com/office/2007/relationships/hdphoto" Target="../media/hdphoto24.wdp"/><Relationship Id="rId12" Type="http://schemas.openxmlformats.org/officeDocument/2006/relationships/image" Target="../media/image10.jpeg"/><Relationship Id="rId13" Type="http://schemas.microsoft.com/office/2007/relationships/hdphoto" Target="../media/hdphoto21.wdp"/><Relationship Id="rId14" Type="http://schemas.openxmlformats.org/officeDocument/2006/relationships/image" Target="../media/image11.jpeg"/><Relationship Id="rId15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22.wdp"/><Relationship Id="rId4" Type="http://schemas.openxmlformats.org/officeDocument/2006/relationships/image" Target="../media/image8.jpeg"/><Relationship Id="rId5" Type="http://schemas.microsoft.com/office/2007/relationships/hdphoto" Target="../media/hdphoto23.wdp"/><Relationship Id="rId6" Type="http://schemas.openxmlformats.org/officeDocument/2006/relationships/image" Target="../media/image12.jpeg"/><Relationship Id="rId7" Type="http://schemas.microsoft.com/office/2007/relationships/hdphoto" Target="../media/hdphoto18.wdp"/><Relationship Id="rId8" Type="http://schemas.openxmlformats.org/officeDocument/2006/relationships/image" Target="../media/image13.jpeg"/><Relationship Id="rId9" Type="http://schemas.microsoft.com/office/2007/relationships/hdphoto" Target="../media/hdphoto19.wdp"/><Relationship Id="rId10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1" Type="http://schemas.microsoft.com/office/2007/relationships/hdphoto" Target="../media/hdphoto26.wdp"/><Relationship Id="rId12" Type="http://schemas.openxmlformats.org/officeDocument/2006/relationships/image" Target="../media/image15.jpeg"/><Relationship Id="rId13" Type="http://schemas.microsoft.com/office/2007/relationships/hdphoto" Target="../media/hdphoto27.wdp"/><Relationship Id="rId14" Type="http://schemas.openxmlformats.org/officeDocument/2006/relationships/image" Target="../media/image9.jpeg"/><Relationship Id="rId15" Type="http://schemas.microsoft.com/office/2007/relationships/hdphoto" Target="../media/hdphoto28.wdp"/><Relationship Id="rId16" Type="http://schemas.openxmlformats.org/officeDocument/2006/relationships/image" Target="../media/image10.jpeg"/><Relationship Id="rId17" Type="http://schemas.microsoft.com/office/2007/relationships/hdphoto" Target="../media/hdphoto2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22.wdp"/><Relationship Id="rId4" Type="http://schemas.openxmlformats.org/officeDocument/2006/relationships/image" Target="../media/image8.jpeg"/><Relationship Id="rId5" Type="http://schemas.microsoft.com/office/2007/relationships/hdphoto" Target="../media/hdphoto25.wdp"/><Relationship Id="rId6" Type="http://schemas.openxmlformats.org/officeDocument/2006/relationships/image" Target="../media/image12.jpeg"/><Relationship Id="rId7" Type="http://schemas.microsoft.com/office/2007/relationships/hdphoto" Target="../media/hdphoto18.wdp"/><Relationship Id="rId8" Type="http://schemas.openxmlformats.org/officeDocument/2006/relationships/image" Target="../media/image13.jpeg"/><Relationship Id="rId9" Type="http://schemas.microsoft.com/office/2007/relationships/hdphoto" Target="../media/hdphoto19.wdp"/><Relationship Id="rId10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1" Type="http://schemas.microsoft.com/office/2007/relationships/hdphoto" Target="../media/hdphoto26.wdp"/><Relationship Id="rId12" Type="http://schemas.openxmlformats.org/officeDocument/2006/relationships/image" Target="../media/image15.jpeg"/><Relationship Id="rId13" Type="http://schemas.microsoft.com/office/2007/relationships/hdphoto" Target="../media/hdphoto27.wdp"/><Relationship Id="rId14" Type="http://schemas.openxmlformats.org/officeDocument/2006/relationships/image" Target="../media/image16.jpeg"/><Relationship Id="rId15" Type="http://schemas.microsoft.com/office/2007/relationships/hdphoto" Target="../media/hdphoto30.wdp"/><Relationship Id="rId16" Type="http://schemas.openxmlformats.org/officeDocument/2006/relationships/image" Target="../media/image9.jpeg"/><Relationship Id="rId17" Type="http://schemas.microsoft.com/office/2007/relationships/hdphoto" Target="../media/hdphoto31.wdp"/><Relationship Id="rId18" Type="http://schemas.openxmlformats.org/officeDocument/2006/relationships/image" Target="../media/image10.jpeg"/><Relationship Id="rId19" Type="http://schemas.microsoft.com/office/2007/relationships/hdphoto" Target="../media/hdphoto3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16.wdp"/><Relationship Id="rId4" Type="http://schemas.openxmlformats.org/officeDocument/2006/relationships/image" Target="../media/image8.jpeg"/><Relationship Id="rId5" Type="http://schemas.microsoft.com/office/2007/relationships/hdphoto" Target="../media/hdphoto23.wdp"/><Relationship Id="rId6" Type="http://schemas.openxmlformats.org/officeDocument/2006/relationships/image" Target="../media/image12.jpeg"/><Relationship Id="rId7" Type="http://schemas.microsoft.com/office/2007/relationships/hdphoto" Target="../media/hdphoto18.wdp"/><Relationship Id="rId8" Type="http://schemas.openxmlformats.org/officeDocument/2006/relationships/image" Target="../media/image13.jpeg"/><Relationship Id="rId9" Type="http://schemas.microsoft.com/office/2007/relationships/hdphoto" Target="../media/hdphoto19.wdp"/><Relationship Id="rId10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1" Type="http://schemas.microsoft.com/office/2007/relationships/hdphoto" Target="../media/hdphoto30.wdp"/><Relationship Id="rId12" Type="http://schemas.openxmlformats.org/officeDocument/2006/relationships/image" Target="../media/image9.jpeg"/><Relationship Id="rId13" Type="http://schemas.microsoft.com/office/2007/relationships/hdphoto" Target="../media/hdphoto28.wdp"/><Relationship Id="rId14" Type="http://schemas.openxmlformats.org/officeDocument/2006/relationships/image" Target="../media/image10.jpeg"/><Relationship Id="rId15" Type="http://schemas.microsoft.com/office/2007/relationships/hdphoto" Target="../media/hdphoto34.wdp"/><Relationship Id="rId16" Type="http://schemas.openxmlformats.org/officeDocument/2006/relationships/image" Target="../media/image11.jpeg"/><Relationship Id="rId17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33.wdp"/><Relationship Id="rId4" Type="http://schemas.openxmlformats.org/officeDocument/2006/relationships/image" Target="../media/image8.jpeg"/><Relationship Id="rId5" Type="http://schemas.microsoft.com/office/2007/relationships/hdphoto" Target="../media/hdphoto25.wdp"/><Relationship Id="rId6" Type="http://schemas.openxmlformats.org/officeDocument/2006/relationships/image" Target="../media/image14.jpeg"/><Relationship Id="rId7" Type="http://schemas.microsoft.com/office/2007/relationships/hdphoto" Target="../media/hdphoto26.wdp"/><Relationship Id="rId8" Type="http://schemas.openxmlformats.org/officeDocument/2006/relationships/image" Target="../media/image15.jpeg"/><Relationship Id="rId9" Type="http://schemas.microsoft.com/office/2007/relationships/hdphoto" Target="../media/hdphoto27.wdp"/><Relationship Id="rId10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png"/><Relationship Id="rId8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1" Type="http://schemas.microsoft.com/office/2007/relationships/hdphoto" Target="../media/hdphoto30.wdp"/><Relationship Id="rId12" Type="http://schemas.openxmlformats.org/officeDocument/2006/relationships/image" Target="../media/image9.jpeg"/><Relationship Id="rId13" Type="http://schemas.microsoft.com/office/2007/relationships/hdphoto" Target="../media/hdphoto37.wdp"/><Relationship Id="rId14" Type="http://schemas.openxmlformats.org/officeDocument/2006/relationships/image" Target="../media/image10.jpeg"/><Relationship Id="rId15" Type="http://schemas.microsoft.com/office/2007/relationships/hdphoto" Target="../media/hdphoto38.wdp"/><Relationship Id="rId16" Type="http://schemas.openxmlformats.org/officeDocument/2006/relationships/image" Target="../media/image11.jpeg"/><Relationship Id="rId17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35.wdp"/><Relationship Id="rId4" Type="http://schemas.openxmlformats.org/officeDocument/2006/relationships/image" Target="../media/image8.jpeg"/><Relationship Id="rId5" Type="http://schemas.microsoft.com/office/2007/relationships/hdphoto" Target="../media/hdphoto36.wdp"/><Relationship Id="rId6" Type="http://schemas.openxmlformats.org/officeDocument/2006/relationships/image" Target="../media/image14.jpeg"/><Relationship Id="rId7" Type="http://schemas.microsoft.com/office/2007/relationships/hdphoto" Target="../media/hdphoto26.wdp"/><Relationship Id="rId8" Type="http://schemas.openxmlformats.org/officeDocument/2006/relationships/image" Target="../media/image15.jpeg"/><Relationship Id="rId9" Type="http://schemas.microsoft.com/office/2007/relationships/hdphoto" Target="../media/hdphoto27.wdp"/><Relationship Id="rId10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microsoft.com/office/2007/relationships/hdphoto" Target="../media/hdphoto39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microsoft.com/office/2007/relationships/hdphoto" Target="../media/hdphoto40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microsoft.com/office/2007/relationships/hdphoto" Target="../media/hdphoto4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microsoft.com/office/2007/relationships/hdphoto" Target="../media/hdphoto40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microsoft.com/office/2007/relationships/hdphoto" Target="../media/hdphoto4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-252536" y="3933056"/>
            <a:ext cx="7128792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appendix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43609" y="5185569"/>
            <a:ext cx="763284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could infants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, chimps and scrub-jays represent that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would enable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them, within limits, to track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others</a:t>
            </a: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’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perceptions, knowledge, beliefs and other propositional attitudes?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41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4521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74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76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3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5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22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61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63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0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1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2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62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23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49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5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8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9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0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0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24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36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3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5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4546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7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25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26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2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2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1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2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3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4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5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27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79912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301122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232090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pic>
        <p:nvPicPr>
          <p:cNvPr id="12" name="Picture 11" descr="fig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/>
        </p:blipFill>
        <p:spPr>
          <a:xfrm>
            <a:off x="3347864" y="332656"/>
            <a:ext cx="2175833" cy="3557772"/>
          </a:xfrm>
          <a:prstGeom prst="rect">
            <a:avLst/>
          </a:prstGeom>
        </p:spPr>
      </p:pic>
      <p:pic>
        <p:nvPicPr>
          <p:cNvPr id="14" name="Picture 13" descr="fig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483" r="-140" b="75389"/>
          <a:stretch/>
        </p:blipFill>
        <p:spPr>
          <a:xfrm>
            <a:off x="5652120" y="404664"/>
            <a:ext cx="1195979" cy="875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429824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048" y="404664"/>
            <a:ext cx="28702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2204864"/>
            <a:ext cx="2882900" cy="143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260648"/>
            <a:ext cx="3059832" cy="3744416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744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048" y="404664"/>
            <a:ext cx="28702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2204864"/>
            <a:ext cx="2882900" cy="143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260648"/>
            <a:ext cx="3059832" cy="3744416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13" name="Picture 12" descr="fig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/>
        </p:blipFill>
        <p:spPr>
          <a:xfrm>
            <a:off x="107504" y="260648"/>
            <a:ext cx="2175833" cy="3557772"/>
          </a:xfrm>
          <a:prstGeom prst="rect">
            <a:avLst/>
          </a:prstGeom>
        </p:spPr>
      </p:pic>
      <p:pic>
        <p:nvPicPr>
          <p:cNvPr id="15" name="Picture 14" descr="fig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3" r="43221"/>
          <a:stretch/>
        </p:blipFill>
        <p:spPr>
          <a:xfrm>
            <a:off x="6084168" y="188640"/>
            <a:ext cx="1282287" cy="35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048" y="404664"/>
            <a:ext cx="28702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2204864"/>
            <a:ext cx="2882900" cy="143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192" y="404664"/>
            <a:ext cx="2794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538" y="2276872"/>
            <a:ext cx="2781300" cy="1435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0" y="260648"/>
            <a:ext cx="6156176" cy="3744416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210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3048" y="404664"/>
            <a:ext cx="28702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2204864"/>
            <a:ext cx="2882900" cy="143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192" y="404664"/>
            <a:ext cx="2794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538" y="2276872"/>
            <a:ext cx="2781300" cy="143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248" y="3212976"/>
            <a:ext cx="1816358" cy="1155204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0" y="260648"/>
            <a:ext cx="6156176" cy="3744416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619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192" y="404664"/>
            <a:ext cx="2794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538" y="2276872"/>
            <a:ext cx="2781300" cy="143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248" y="3212976"/>
            <a:ext cx="1816358" cy="1155204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pic>
        <p:nvPicPr>
          <p:cNvPr id="14" name="Picture 13" descr="fig.png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18679"/>
          <a:stretch/>
        </p:blipFill>
        <p:spPr>
          <a:xfrm>
            <a:off x="107504" y="260648"/>
            <a:ext cx="4947665" cy="35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4521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74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76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3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5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22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61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63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0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1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2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62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23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49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5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8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9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0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0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24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36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3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5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4546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7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25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26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2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2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1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2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3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4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5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27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4929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043608" y="980728"/>
            <a:ext cx="7632848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b="1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Intentional relation</a:t>
            </a:r>
          </a:p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e.g. She is interested in that chocolate</a:t>
            </a:r>
          </a:p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e.g. She is smiling at me</a:t>
            </a:r>
          </a:p>
          <a:p>
            <a:pPr eaLnBrk="1" hangingPunct="1"/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  <a:p>
            <a:pPr eaLnBrk="1" hangingPunct="1"/>
            <a:r>
              <a:rPr lang="en-GB" b="1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Propositional attitude</a:t>
            </a:r>
          </a:p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e.g.  She believes that the chocolate is in that cupboard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3778771" y="4968875"/>
            <a:ext cx="2087562" cy="1957388"/>
            <a:chOff x="2971" y="1117"/>
            <a:chExt cx="1225" cy="1149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>
              <a:lum bright="-18000" contrast="48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37" t="37593" r="21402" b="18729"/>
            <a:stretch>
              <a:fillRect/>
            </a:stretch>
          </p:blipFill>
          <p:spPr bwMode="auto">
            <a:xfrm>
              <a:off x="2971" y="1117"/>
              <a:ext cx="1225" cy="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3651" y="1172"/>
              <a:ext cx="544" cy="2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>
            <a:lum bright="-12000" contrast="48000"/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37" b="97368" l="2143" r="92143">
                        <a14:foregroundMark x1="20000" y1="14211" x2="43571" y2="6316"/>
                        <a14:foregroundMark x1="63571" y1="12632" x2="74286" y2="35263"/>
                        <a14:foregroundMark x1="15714" y1="16316" x2="30714" y2="6316"/>
                        <a14:foregroundMark x1="56429" y1="7895" x2="71429" y2="18421"/>
                        <a14:foregroundMark x1="73571" y1="22105" x2="75714" y2="30000"/>
                        <a14:foregroundMark x1="37143" y1="4737" x2="52143" y2="5789"/>
                        <a14:foregroundMark x1="7857" y1="93158" x2="89286" y2="94211"/>
                        <a14:foregroundMark x1="65000" y1="77368" x2="93571" y2="91053"/>
                        <a14:foregroundMark x1="69286" y1="75789" x2="92857" y2="78947"/>
                        <a14:foregroundMark x1="12857" y1="65263" x2="2857" y2="71579"/>
                        <a14:foregroundMark x1="6429" y1="72105" x2="27857" y2="88421"/>
                        <a14:foregroundMark x1="9286" y1="97368" x2="88571" y2="97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7"/>
          <a:stretch>
            <a:fillRect/>
          </a:stretch>
        </p:blipFill>
        <p:spPr bwMode="auto">
          <a:xfrm>
            <a:off x="6732241" y="5010152"/>
            <a:ext cx="1373187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>
            <a:lum bright="-12000" contrast="42000"/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0" b="94000" l="0" r="94000">
                        <a14:foregroundMark x1="88667" y1="6500" x2="58000" y2="24500"/>
                        <a14:foregroundMark x1="34667" y1="2000" x2="86000" y2="8500"/>
                        <a14:foregroundMark x1="94000" y1="18000" x2="88667" y2="37000"/>
                        <a14:foregroundMark x1="7333" y1="71000" x2="36000" y2="80500"/>
                        <a14:foregroundMark x1="10667" y1="85500" x2="42667" y2="87500"/>
                        <a14:foregroundMark x1="7333" y1="92500" x2="36000" y2="94000"/>
                        <a14:foregroundMark x1="88000" y1="42000" x2="88000" y2="42000"/>
                        <a14:backgroundMark x1="96667" y1="24000" x2="96667" y2="2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"/>
          <a:stretch>
            <a:fillRect/>
          </a:stretch>
        </p:blipFill>
        <p:spPr bwMode="auto">
          <a:xfrm flipH="1">
            <a:off x="7781924" y="5157192"/>
            <a:ext cx="136207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>
            <a:lum bright="-12000" contrast="36000"/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37" b="95051" l="1262" r="98317">
                        <a14:foregroundMark x1="20337" y1="57368" x2="22861" y2="19123"/>
                        <a14:foregroundMark x1="24965" y1="16198" x2="50210" y2="4949"/>
                        <a14:foregroundMark x1="77840" y1="30146" x2="69705" y2="64679"/>
                        <a14:foregroundMark x1="71388" y1="29246" x2="81907" y2="40832"/>
                        <a14:foregroundMark x1="79944" y1="26547" x2="79523" y2="50619"/>
                        <a14:foregroundMark x1="57644" y1="40720" x2="57644" y2="40720"/>
                        <a14:foregroundMark x1="36185" y1="41620" x2="36185" y2="41620"/>
                        <a14:foregroundMark x1="34642" y1="42295" x2="37447" y2="42520"/>
                        <a14:foregroundMark x1="15568" y1="41845" x2="16550" y2="49831"/>
                        <a14:foregroundMark x1="16550" y1="60630" x2="28050" y2="65692"/>
                        <a14:foregroundMark x1="15007" y1="61417" x2="21459" y2="65579"/>
                        <a14:foregroundMark x1="63394" y1="6637" x2="69285" y2="12598"/>
                        <a14:foregroundMark x1="86536" y1="81215" x2="98457" y2="85489"/>
                        <a14:foregroundMark x1="97616" y1="94151" x2="3647" y2="95051"/>
                        <a14:foregroundMark x1="1262" y1="80877" x2="14306" y2="79640"/>
                        <a14:foregroundMark x1="13043" y1="81890" x2="5189" y2="93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34" y="4871142"/>
            <a:ext cx="17129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4932040" y="4869160"/>
            <a:ext cx="864096" cy="28803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4457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2"/>
          <p:cNvSpPr>
            <a:spLocks noChangeArrowheads="1"/>
          </p:cNvSpPr>
          <p:nvPr/>
        </p:nvSpPr>
        <p:spPr bwMode="auto">
          <a:xfrm rot="21540000">
            <a:off x="4219062" y="1679114"/>
            <a:ext cx="4450292" cy="852681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1:</a:t>
            </a:r>
            <a:r>
              <a:rPr lang="en-GB" i="0" dirty="0"/>
              <a:t>  one can</a:t>
            </a:r>
            <a:r>
              <a:rPr lang="ja-JP" altLang="en-GB" i="0" dirty="0"/>
              <a:t>’</a:t>
            </a:r>
            <a:r>
              <a:rPr lang="en-GB" i="0" dirty="0"/>
              <a:t>t goal-</a:t>
            </a:r>
            <a:r>
              <a:rPr lang="en-GB" i="0" dirty="0" err="1"/>
              <a:t>directedly</a:t>
            </a:r>
            <a:r>
              <a:rPr lang="en-GB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2: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4521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74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76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3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5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22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61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63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0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1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2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62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23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49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5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8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9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0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0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24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36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3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5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4546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7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25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26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2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2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1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2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3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4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5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27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7629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404664"/>
            <a:ext cx="27686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2132856"/>
            <a:ext cx="2781300" cy="151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0192" y="404664"/>
            <a:ext cx="2794000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538" y="2276872"/>
            <a:ext cx="2781300" cy="143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4248" y="3212976"/>
            <a:ext cx="1816358" cy="1155204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84" y="4581128"/>
            <a:ext cx="34417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292" y="4581128"/>
            <a:ext cx="3467100" cy="165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15816" y="6237312"/>
            <a:ext cx="57423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source </a:t>
            </a:r>
            <a:r>
              <a:rPr lang="en-US" i="0" dirty="0" err="1" smtClean="0"/>
              <a:t>Träuble</a:t>
            </a:r>
            <a:r>
              <a:rPr lang="en-US" i="0" dirty="0" smtClean="0"/>
              <a:t>, </a:t>
            </a:r>
            <a:r>
              <a:rPr lang="en-US" i="0" dirty="0"/>
              <a:t> </a:t>
            </a:r>
            <a:r>
              <a:rPr lang="en-US" i="0" dirty="0" err="1" smtClean="0"/>
              <a:t>Marinovic</a:t>
            </a:r>
            <a:r>
              <a:rPr lang="en-US" i="0" dirty="0" smtClean="0"/>
              <a:t>, &amp; </a:t>
            </a:r>
            <a:r>
              <a:rPr lang="de-DE" i="0" dirty="0" err="1" smtClean="0"/>
              <a:t>Pauen</a:t>
            </a:r>
            <a:r>
              <a:rPr lang="de-DE" i="0" dirty="0"/>
              <a:t> </a:t>
            </a:r>
            <a:r>
              <a:rPr lang="de-DE" i="0" dirty="0" smtClean="0"/>
              <a:t>(2010)</a:t>
            </a:r>
            <a:endParaRPr lang="en-US" i="0" dirty="0"/>
          </a:p>
        </p:txBody>
      </p:sp>
      <p:pic>
        <p:nvPicPr>
          <p:cNvPr id="14" name="Picture 13" descr="fig.png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18679"/>
          <a:stretch/>
        </p:blipFill>
        <p:spPr>
          <a:xfrm>
            <a:off x="107504" y="260648"/>
            <a:ext cx="4947665" cy="3557772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 rot="21540000">
            <a:off x="4219062" y="1679114"/>
            <a:ext cx="4450292" cy="852681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55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 smtClean="0"/>
              <a:t/>
            </a:r>
            <a:br>
              <a:rPr lang="en-GB" i="0" u="sng" dirty="0" smtClean="0"/>
            </a:br>
            <a:r>
              <a:rPr lang="en-GB" i="0" u="sng" dirty="0" smtClean="0"/>
              <a:t/>
            </a:r>
            <a:br>
              <a:rPr lang="en-GB" i="0" u="sng" dirty="0" smtClean="0"/>
            </a:br>
            <a:endParaRPr lang="en-GB" i="0" dirty="0"/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2: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/>
            <a:endParaRPr lang="en-GB" i="0" u="sng" dirty="0"/>
          </a:p>
        </p:txBody>
      </p:sp>
    </p:spTree>
    <p:extLst>
      <p:ext uri="{BB962C8B-B14F-4D97-AF65-F5344CB8AC3E}">
        <p14:creationId xmlns:p14="http://schemas.microsoft.com/office/powerpoint/2010/main" val="1330978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1654175" y="3214688"/>
            <a:ext cx="58340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GB" i="0"/>
              <a:t>signature limits</a:t>
            </a:r>
          </a:p>
        </p:txBody>
      </p:sp>
      <p:sp>
        <p:nvSpPr>
          <p:cNvPr id="73731" name="Rectangle 9"/>
          <p:cNvSpPr>
            <a:spLocks noChangeArrowheads="1"/>
          </p:cNvSpPr>
          <p:nvPr/>
        </p:nvSpPr>
        <p:spPr bwMode="auto">
          <a:xfrm>
            <a:off x="1908175" y="4724400"/>
            <a:ext cx="1079500" cy="5048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6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3"/>
          <p:cNvSpPr txBox="1">
            <a:spLocks noChangeArrowheads="1"/>
          </p:cNvSpPr>
          <p:nvPr/>
        </p:nvSpPr>
        <p:spPr bwMode="auto">
          <a:xfrm>
            <a:off x="684213" y="692150"/>
            <a:ext cx="72009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/>
              <a:t>1. Charly is Samantha</a:t>
            </a:r>
          </a:p>
          <a:p>
            <a:pPr eaLnBrk="1" hangingPunct="1"/>
            <a:endParaRPr lang="en-GB" i="0"/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2. </a:t>
            </a:r>
            <a:r>
              <a:rPr lang="en-US" i="0"/>
              <a:t>Mitch believes that Charly is in Baltimore</a:t>
            </a:r>
            <a:endParaRPr lang="en-GB" i="0"/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3. Mitch believes that Samantha is in Baltimore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(1) &amp; (2) </a:t>
            </a:r>
            <a:r>
              <a:rPr lang="en-GB" i="0">
                <a:sym typeface="Symbol" charset="0"/>
              </a:rPr>
              <a:t> (3)</a:t>
            </a:r>
          </a:p>
        </p:txBody>
      </p:sp>
      <p:sp>
        <p:nvSpPr>
          <p:cNvPr id="74755" name="Line 4"/>
          <p:cNvSpPr>
            <a:spLocks noChangeShapeType="1"/>
          </p:cNvSpPr>
          <p:nvPr/>
        </p:nvSpPr>
        <p:spPr bwMode="auto">
          <a:xfrm flipH="1">
            <a:off x="1779588" y="3141663"/>
            <a:ext cx="215900" cy="28733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90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" b="3178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684213" y="692150"/>
            <a:ext cx="72009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br">
              <a:schemeClr val="bg1">
                <a:alpha val="78000"/>
              </a:scheme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1. </a:t>
            </a:r>
            <a:r>
              <a:rPr lang="en-GB" i="0" dirty="0" err="1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Charly</a:t>
            </a: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 is Samantha</a:t>
            </a:r>
          </a:p>
          <a:p>
            <a:pPr>
              <a:defRPr/>
            </a:pP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2. </a:t>
            </a:r>
            <a:r>
              <a:rPr lang="en-US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Mitch believes that </a:t>
            </a:r>
            <a:r>
              <a:rPr lang="en-US" i="0" dirty="0" err="1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Charly</a:t>
            </a:r>
            <a:r>
              <a:rPr lang="en-US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 is in Baltimore</a:t>
            </a: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3. Mitch believes that Samantha is in Baltimore</a:t>
            </a:r>
          </a:p>
          <a:p>
            <a:pPr>
              <a:defRPr/>
            </a:pPr>
            <a:endParaRPr lang="en-GB" i="0" dirty="0">
              <a:solidFill>
                <a:schemeClr val="tx1"/>
              </a:solidFill>
              <a:effectLst>
                <a:glow rad="101600">
                  <a:schemeClr val="bg1"/>
                </a:glow>
              </a:effectLst>
              <a:ea typeface="Arial" charset="0"/>
            </a:endParaRPr>
          </a:p>
          <a:p>
            <a:pPr>
              <a:defRPr/>
            </a:pP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</a:rPr>
              <a:t>(1) &amp; (2) </a:t>
            </a:r>
            <a:r>
              <a:rPr lang="en-GB" i="0" dirty="0" err="1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  <a:sym typeface="Symbol" charset="2"/>
              </a:rPr>
              <a:t></a:t>
            </a: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bg1"/>
                  </a:glow>
                </a:effectLst>
                <a:ea typeface="Arial" charset="0"/>
                <a:sym typeface="Symbol" charset="2"/>
              </a:rPr>
              <a:t> (3)</a:t>
            </a:r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auto">
          <a:xfrm flipH="1">
            <a:off x="1779588" y="3141663"/>
            <a:ext cx="215900" cy="2873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07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1908175" y="4724400"/>
            <a:ext cx="1079500" cy="5048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684213" y="692150"/>
            <a:ext cx="72009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/>
              <a:t>1. Charly is Samantha</a:t>
            </a:r>
          </a:p>
          <a:p>
            <a:pPr eaLnBrk="1" hangingPunct="1"/>
            <a:endParaRPr lang="en-GB" i="0"/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2. </a:t>
            </a:r>
            <a:r>
              <a:rPr lang="en-US" i="0"/>
              <a:t>Mitch believes that Charly is in Baltimore</a:t>
            </a:r>
            <a:endParaRPr lang="en-GB" i="0"/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3. Mitch believes that Samantha is in Baltimore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(1) &amp; (2) </a:t>
            </a:r>
            <a:r>
              <a:rPr lang="en-GB" i="0">
                <a:sym typeface="Symbol" charset="0"/>
              </a:rPr>
              <a:t> (3)</a:t>
            </a:r>
          </a:p>
        </p:txBody>
      </p:sp>
      <p:sp>
        <p:nvSpPr>
          <p:cNvPr id="76804" name="Line 4"/>
          <p:cNvSpPr>
            <a:spLocks noChangeShapeType="1"/>
          </p:cNvSpPr>
          <p:nvPr/>
        </p:nvSpPr>
        <p:spPr bwMode="auto">
          <a:xfrm flipH="1">
            <a:off x="1779588" y="3141663"/>
            <a:ext cx="215900" cy="28733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05" name="Text Box 5"/>
          <p:cNvSpPr txBox="1">
            <a:spLocks noChangeArrowheads="1"/>
          </p:cNvSpPr>
          <p:nvPr/>
        </p:nvSpPr>
        <p:spPr bwMode="auto">
          <a:xfrm>
            <a:off x="684213" y="4110038"/>
            <a:ext cx="5834062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/>
              <a:t>4. Mitch registers &lt;Charly, Baltimore&gt;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5. Mitch registers</a:t>
            </a:r>
            <a:r>
              <a:rPr lang="en-GB"/>
              <a:t> </a:t>
            </a:r>
            <a:r>
              <a:rPr lang="en-GB" i="0"/>
              <a:t>&lt;Samantha, Baltimore&gt;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(1) &amp; (4) </a:t>
            </a:r>
            <a:r>
              <a:rPr lang="en-GB" i="0">
                <a:sym typeface="Symbol" charset="0"/>
              </a:rPr>
              <a:t> (5)</a:t>
            </a:r>
          </a:p>
        </p:txBody>
      </p:sp>
    </p:spTree>
    <p:extLst>
      <p:ext uri="{BB962C8B-B14F-4D97-AF65-F5344CB8AC3E}">
        <p14:creationId xmlns:p14="http://schemas.microsoft.com/office/powerpoint/2010/main" val="7797390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6"/>
          <p:cNvSpPr txBox="1">
            <a:spLocks noChangeArrowheads="1"/>
          </p:cNvSpPr>
          <p:nvPr/>
        </p:nvSpPr>
        <p:spPr bwMode="auto">
          <a:xfrm>
            <a:off x="755650" y="2636838"/>
            <a:ext cx="24860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/>
              <a:t>Subjects represent </a:t>
            </a:r>
            <a:br>
              <a:rPr lang="en-GB" i="0"/>
            </a:br>
            <a:r>
              <a:rPr lang="en-GB" i="0"/>
              <a:t>registration</a:t>
            </a:r>
          </a:p>
          <a:p>
            <a:pPr eaLnBrk="1" hangingPunct="1"/>
            <a:endParaRPr lang="en-GB" i="0"/>
          </a:p>
          <a:p>
            <a:pPr eaLnBrk="1" hangingPunct="1"/>
            <a:r>
              <a:rPr lang="en-GB" i="0"/>
              <a:t>Subjects represent </a:t>
            </a:r>
            <a:br>
              <a:rPr lang="en-GB" i="0"/>
            </a:br>
            <a:r>
              <a:rPr lang="en-GB" i="0"/>
              <a:t>beliefs</a:t>
            </a:r>
          </a:p>
        </p:txBody>
      </p:sp>
      <p:sp>
        <p:nvSpPr>
          <p:cNvPr id="77827" name="Oval 7"/>
          <p:cNvSpPr>
            <a:spLocks noChangeArrowheads="1"/>
          </p:cNvSpPr>
          <p:nvPr/>
        </p:nvSpPr>
        <p:spPr bwMode="auto">
          <a:xfrm rot="-2100000">
            <a:off x="4089400" y="908050"/>
            <a:ext cx="2668588" cy="103981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GB" i="0"/>
              <a:t>False belief </a:t>
            </a:r>
            <a:br>
              <a:rPr lang="en-GB" i="0"/>
            </a:br>
            <a:r>
              <a:rPr lang="en-GB" i="0"/>
              <a:t>about location</a:t>
            </a:r>
          </a:p>
        </p:txBody>
      </p:sp>
      <p:sp>
        <p:nvSpPr>
          <p:cNvPr id="77828" name="Oval 8"/>
          <p:cNvSpPr>
            <a:spLocks noChangeArrowheads="1"/>
          </p:cNvSpPr>
          <p:nvPr/>
        </p:nvSpPr>
        <p:spPr bwMode="auto">
          <a:xfrm rot="-2100000">
            <a:off x="6019800" y="1016000"/>
            <a:ext cx="2601913" cy="103981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GB" i="0"/>
              <a:t>False belief </a:t>
            </a:r>
            <a:br>
              <a:rPr lang="en-GB" i="0"/>
            </a:br>
            <a:r>
              <a:rPr lang="en-GB" i="0"/>
              <a:t>about identity</a:t>
            </a:r>
          </a:p>
        </p:txBody>
      </p:sp>
      <p:sp>
        <p:nvSpPr>
          <p:cNvPr id="77829" name="Text Box 9"/>
          <p:cNvSpPr txBox="1">
            <a:spLocks noChangeArrowheads="1"/>
          </p:cNvSpPr>
          <p:nvPr/>
        </p:nvSpPr>
        <p:spPr bwMode="auto">
          <a:xfrm>
            <a:off x="4327525" y="2689225"/>
            <a:ext cx="7032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/>
              <a:t>pass</a:t>
            </a:r>
          </a:p>
        </p:txBody>
      </p:sp>
      <p:sp>
        <p:nvSpPr>
          <p:cNvPr id="77830" name="Text Box 10"/>
          <p:cNvSpPr txBox="1">
            <a:spLocks noChangeArrowheads="1"/>
          </p:cNvSpPr>
          <p:nvPr/>
        </p:nvSpPr>
        <p:spPr bwMode="auto">
          <a:xfrm>
            <a:off x="6578600" y="2689225"/>
            <a:ext cx="5492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/>
              <a:t>fail</a:t>
            </a:r>
          </a:p>
        </p:txBody>
      </p:sp>
      <p:sp>
        <p:nvSpPr>
          <p:cNvPr id="77831" name="Text Box 11"/>
          <p:cNvSpPr txBox="1">
            <a:spLocks noChangeArrowheads="1"/>
          </p:cNvSpPr>
          <p:nvPr/>
        </p:nvSpPr>
        <p:spPr bwMode="auto">
          <a:xfrm>
            <a:off x="4354513" y="3722688"/>
            <a:ext cx="7032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/>
              <a:t>pass</a:t>
            </a:r>
          </a:p>
        </p:txBody>
      </p:sp>
      <p:sp>
        <p:nvSpPr>
          <p:cNvPr id="77832" name="Text Box 12"/>
          <p:cNvSpPr txBox="1">
            <a:spLocks noChangeArrowheads="1"/>
          </p:cNvSpPr>
          <p:nvPr/>
        </p:nvSpPr>
        <p:spPr bwMode="auto">
          <a:xfrm>
            <a:off x="6605588" y="3722688"/>
            <a:ext cx="7032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/>
              <a:t>pass</a:t>
            </a:r>
          </a:p>
        </p:txBody>
      </p:sp>
      <p:cxnSp>
        <p:nvCxnSpPr>
          <p:cNvPr id="77833" name="Straight Connector 11"/>
          <p:cNvCxnSpPr>
            <a:cxnSpLocks noChangeShapeType="1"/>
          </p:cNvCxnSpPr>
          <p:nvPr/>
        </p:nvCxnSpPr>
        <p:spPr bwMode="auto">
          <a:xfrm flipV="1">
            <a:off x="457200" y="2438400"/>
            <a:ext cx="8077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15"/>
          <p:cNvCxnSpPr>
            <a:cxnSpLocks noChangeShapeType="1"/>
          </p:cNvCxnSpPr>
          <p:nvPr/>
        </p:nvCxnSpPr>
        <p:spPr bwMode="auto">
          <a:xfrm flipV="1">
            <a:off x="457200" y="4572000"/>
            <a:ext cx="8077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5" name="Straight Connector 16"/>
          <p:cNvCxnSpPr>
            <a:cxnSpLocks noChangeShapeType="1"/>
          </p:cNvCxnSpPr>
          <p:nvPr/>
        </p:nvCxnSpPr>
        <p:spPr bwMode="auto">
          <a:xfrm flipV="1">
            <a:off x="457200" y="3505200"/>
            <a:ext cx="8077200" cy="76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175152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483" b="69042"/>
          <a:stretch/>
        </p:blipFill>
        <p:spPr>
          <a:xfrm>
            <a:off x="451048" y="0"/>
            <a:ext cx="2569724" cy="1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78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24"/>
          <a:stretch/>
        </p:blipFill>
        <p:spPr>
          <a:xfrm>
            <a:off x="451048" y="0"/>
            <a:ext cx="8153400" cy="19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6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633" r="30073" b="33497"/>
          <a:stretch/>
        </p:blipFill>
        <p:spPr>
          <a:xfrm>
            <a:off x="451048" y="2169902"/>
            <a:ext cx="5701463" cy="2120586"/>
          </a:xfrm>
          <a:prstGeom prst="rect">
            <a:avLst/>
          </a:prstGeom>
        </p:spPr>
      </p:pic>
      <p:pic>
        <p:nvPicPr>
          <p:cNvPr id="3" name="Picture 2" descr="fig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24"/>
          <a:stretch/>
        </p:blipFill>
        <p:spPr>
          <a:xfrm>
            <a:off x="451048" y="0"/>
            <a:ext cx="8153400" cy="19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028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710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18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8" y="0"/>
            <a:ext cx="8153400" cy="6451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156176" y="4509120"/>
            <a:ext cx="2376264" cy="1800200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52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8" y="0"/>
            <a:ext cx="81534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5061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8134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45064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5117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5119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0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1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2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3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4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5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26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118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5065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5104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5106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7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8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1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2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3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4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5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16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105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5066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5092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5094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5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6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7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8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9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0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1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2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103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093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5067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5079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5081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2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3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4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5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6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7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8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45089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0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91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080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5068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5069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5071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2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3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4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5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6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7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8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070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5062" name="Rectangle 70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1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6085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46088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6141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6143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4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5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6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7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8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9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50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142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6089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6128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6130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1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2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3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4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6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7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8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39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40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129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6090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6116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6118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9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0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1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2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3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4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5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6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27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117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6091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6103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6105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6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7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8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9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0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1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2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46113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4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15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104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6092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6093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6095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096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097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098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099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0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1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102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094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6086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299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7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7113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018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47115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7168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7170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1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2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3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4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5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6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77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69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7116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7155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7157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8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9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0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1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2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3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4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5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6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67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56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7117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7143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7145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6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7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8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9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0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1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2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3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54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44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7118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7130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7132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3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4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5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6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7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8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39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47140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1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42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31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7119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7120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7122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3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4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5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6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7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8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129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121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1664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2230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2232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120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52234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2287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2289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0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1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3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4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5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6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88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2235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2274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2276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7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8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9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0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1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2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3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4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5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6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75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2236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2262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2264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5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6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7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8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9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0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1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2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3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63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2237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2249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225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2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3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4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5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6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7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8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52259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0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50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2238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2239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2241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2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3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4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5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6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7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8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40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755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2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3256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223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53258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3311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3313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4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5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6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7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8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9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0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12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3259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3298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3300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1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3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4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5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6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7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8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9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0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99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3260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3286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3288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9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0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1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2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3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4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5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6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7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87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3261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3273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3275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6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7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8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9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0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1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2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53283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4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5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74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3262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3263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3265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66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67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68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69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0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1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2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64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08633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1:</a:t>
            </a:r>
            <a:r>
              <a:rPr lang="en-GB" i="0"/>
              <a:t>  one can</a:t>
            </a:r>
            <a:r>
              <a:rPr lang="ja-JP" altLang="en-GB" i="0"/>
              <a:t>’</a:t>
            </a:r>
            <a:r>
              <a:rPr lang="en-GB" i="0"/>
              <a:t>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2: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3</a:t>
            </a:r>
            <a:endParaRPr lang="en-GB" i="0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3495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3256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3497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3550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3552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3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4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5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6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7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8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9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51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3498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3537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3539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0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1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2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3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4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5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6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7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8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9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38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3499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3525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3527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8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9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0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1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2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3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4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5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6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26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3500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3512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3514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5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6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7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8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9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0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1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3522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3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4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13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3501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3502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3504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5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6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7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8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09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0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1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03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236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48562</TotalTime>
  <Words>1173</Words>
  <Application>Microsoft Macintosh PowerPoint</Application>
  <PresentationFormat>On-screen Show (4:3)</PresentationFormat>
  <Paragraphs>170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1656</cp:revision>
  <cp:lastPrinted>2011-06-06T00:11:55Z</cp:lastPrinted>
  <dcterms:created xsi:type="dcterms:W3CDTF">2010-11-22T10:27:15Z</dcterms:created>
  <dcterms:modified xsi:type="dcterms:W3CDTF">2011-11-01T14:00:02Z</dcterms:modified>
  <cp:category/>
</cp:coreProperties>
</file>